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30" r:id="rId2"/>
    <p:sldId id="331" r:id="rId3"/>
    <p:sldId id="332" r:id="rId4"/>
    <p:sldId id="333" r:id="rId5"/>
    <p:sldId id="352" r:id="rId6"/>
    <p:sldId id="335" r:id="rId7"/>
    <p:sldId id="353" r:id="rId8"/>
    <p:sldId id="354" r:id="rId9"/>
    <p:sldId id="361" r:id="rId10"/>
    <p:sldId id="337" r:id="rId11"/>
    <p:sldId id="362" r:id="rId12"/>
    <p:sldId id="357" r:id="rId13"/>
    <p:sldId id="358" r:id="rId14"/>
    <p:sldId id="359" r:id="rId15"/>
    <p:sldId id="373" r:id="rId16"/>
    <p:sldId id="374" r:id="rId17"/>
    <p:sldId id="360" r:id="rId18"/>
    <p:sldId id="355" r:id="rId19"/>
    <p:sldId id="370" r:id="rId20"/>
    <p:sldId id="342" r:id="rId21"/>
    <p:sldId id="343" r:id="rId22"/>
    <p:sldId id="344" r:id="rId23"/>
    <p:sldId id="345" r:id="rId24"/>
    <p:sldId id="346" r:id="rId25"/>
    <p:sldId id="348" r:id="rId26"/>
    <p:sldId id="349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41" r:id="rId35"/>
    <p:sldId id="338" r:id="rId36"/>
    <p:sldId id="339" r:id="rId37"/>
    <p:sldId id="371" r:id="rId38"/>
    <p:sldId id="372" r:id="rId39"/>
    <p:sldId id="334" r:id="rId40"/>
    <p:sldId id="351" r:id="rId41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Palatino Linotype" pitchFamily="18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Palatino Linotype" pitchFamily="18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Palatino Linotype" pitchFamily="18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Palatino Linotype" pitchFamily="18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Palatino Linotype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Palatino Linotype" pitchFamily="18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Palatino Linotype" pitchFamily="18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Palatino Linotype" pitchFamily="18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Palatino Linotype" pitchFamily="18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FF00FF"/>
    <a:srgbClr val="00CC66"/>
    <a:srgbClr val="99CCFF"/>
    <a:srgbClr val="FFFF99"/>
    <a:srgbClr val="FFCC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020" y="-78"/>
      </p:cViewPr>
      <p:guideLst>
        <p:guide orient="horz" pos="96"/>
        <p:guide pos="62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20"/>
    </p:cViewPr>
  </p:sorterViewPr>
  <p:notesViewPr>
    <p:cSldViewPr>
      <p:cViewPr varScale="1">
        <p:scale>
          <a:sx n="55" d="100"/>
          <a:sy n="55" d="100"/>
        </p:scale>
        <p:origin x="-183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 altLang="ko-K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문자열 유형을 편집하려면 누르십시오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세째 수준</a:t>
            </a:r>
          </a:p>
          <a:p>
            <a:pPr lvl="3"/>
            <a:r>
              <a:rPr lang="ko-KR" altLang="en-US" smtClean="0"/>
              <a:t>네째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180F656A-32EA-4E1B-88A6-ABDC2D37980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24942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41AFD4-F0FA-4A86-8F04-09FBCB1D5BE0}" type="slidenum">
              <a:rPr lang="en-US" altLang="ko-KR"/>
              <a:pPr/>
              <a:t>1</a:t>
            </a:fld>
            <a:endParaRPr lang="en-US" altLang="ko-KR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Page </a:t>
            </a:r>
            <a:fld id="{1A2A4FBF-B73B-4676-9A63-75622712701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Page </a:t>
            </a:r>
            <a:fld id="{E47C7128-53DB-4E5E-A3A1-D6707E191730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43688" y="333375"/>
            <a:ext cx="2032000" cy="59753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44513" y="333375"/>
            <a:ext cx="5946775" cy="59753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Page </a:t>
            </a:r>
            <a:fld id="{A166F9B7-B909-4134-ADC8-43ACBF3AC9E7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Page </a:t>
            </a:r>
            <a:fld id="{1B96D3D4-D084-4DAE-B4FF-FA5DDBDE9654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Page </a:t>
            </a:r>
            <a:fld id="{13B420C9-7588-412C-9F30-9F87D770240F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44513" y="1412875"/>
            <a:ext cx="3989387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1412875"/>
            <a:ext cx="3989388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Page </a:t>
            </a:r>
            <a:fld id="{A828DC1A-BCE8-4AE1-A048-05335A9B8DD2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Page </a:t>
            </a:r>
            <a:fld id="{FB0B29C5-8C3E-4391-9BD7-660125A854F1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Page </a:t>
            </a:r>
            <a:fld id="{D82631F3-43D2-4422-9BF1-12B3D370827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Page </a:t>
            </a:r>
            <a:fld id="{7524742F-CF05-4E3C-9341-F42D30503472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Page </a:t>
            </a:r>
            <a:fld id="{E16C07BC-BD18-4FD8-AA3F-A0294D70A64B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Page </a:t>
            </a:r>
            <a:fld id="{7CF0030B-FAE4-42E7-829B-42ADE5959129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544513" y="333375"/>
            <a:ext cx="698182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유형을 편집하려면 누르십시오</a:t>
            </a:r>
            <a:r>
              <a:rPr lang="en-US" altLang="ko-KR" smtClean="0"/>
              <a:t>.</a:t>
            </a: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4513" y="1412875"/>
            <a:ext cx="813117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문자열 유형을 편집하려면 누르십시오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세째 수준</a:t>
            </a:r>
          </a:p>
          <a:p>
            <a:pPr lvl="3"/>
            <a:r>
              <a:rPr lang="ko-KR" altLang="en-US" smtClean="0"/>
              <a:t>네째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666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000" i="1">
                <a:ea typeface="+mn-ea"/>
              </a:defRPr>
            </a:lvl1pPr>
          </a:lstStyle>
          <a:p>
            <a:r>
              <a:rPr lang="en-US" altLang="ko-KR"/>
              <a:t>Page </a:t>
            </a:r>
            <a:fld id="{1A007059-CFAF-462F-8F3B-AF44A28BD1AD}" type="slidenum">
              <a:rPr lang="en-US" altLang="ko-KR"/>
              <a:pPr/>
              <a:t>‹#›</a:t>
            </a:fld>
            <a:endParaRPr lang="en-US" altLang="ko-KR"/>
          </a:p>
        </p:txBody>
      </p:sp>
      <p:pic>
        <p:nvPicPr>
          <p:cNvPr id="1038" name="Picture 14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85113" y="188913"/>
            <a:ext cx="10795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107366" y="6468927"/>
            <a:ext cx="194636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atin typeface="Palatino Linotype" pitchFamily="18" charset="0"/>
                <a:ea typeface="바탕" pitchFamily="18" charset="-127"/>
              </a:rPr>
              <a:t>App</a:t>
            </a:r>
            <a:r>
              <a:rPr lang="en-US" altLang="ko-KR" sz="1000" baseline="0" dirty="0" smtClean="0">
                <a:latin typeface="Palatino Linotype" pitchFamily="18" charset="0"/>
                <a:ea typeface="바탕" pitchFamily="18" charset="-127"/>
              </a:rPr>
              <a:t> Inventor   </a:t>
            </a:r>
            <a:r>
              <a:rPr lang="en-US" altLang="ko-KR" sz="1000" dirty="0" smtClean="0">
                <a:latin typeface="Palatino Linotype" pitchFamily="18" charset="0"/>
                <a:ea typeface="바탕" pitchFamily="18" charset="-127"/>
              </a:rPr>
              <a:t>bkim@ksu.ac.kr</a:t>
            </a:r>
            <a:endParaRPr lang="en-US" altLang="ko-KR" sz="1000" dirty="0">
              <a:latin typeface="Palatino Linotype" pitchFamily="18" charset="0"/>
              <a:ea typeface="바탕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Palatino Linotype" pitchFamily="18" charset="0"/>
          <a:ea typeface="바탕" pitchFamily="18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Palatino Linotype" pitchFamily="18" charset="0"/>
          <a:ea typeface="바탕" pitchFamily="18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Palatino Linotype" pitchFamily="18" charset="0"/>
          <a:ea typeface="바탕" pitchFamily="18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Palatino Linotype" pitchFamily="18" charset="0"/>
          <a:ea typeface="바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Palatino Linotype" pitchFamily="18" charset="0"/>
          <a:ea typeface="바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Palatino Linotype" pitchFamily="18" charset="0"/>
          <a:ea typeface="바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Palatino Linotype" pitchFamily="18" charset="0"/>
          <a:ea typeface="바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Palatino Linotype" pitchFamily="18" charset="0"/>
          <a:ea typeface="바탕" pitchFamily="18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appinventor.mit.edu/explore/ai2/setup-emulator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appinventor.mit.edu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inventor.org/" TargetMode="External"/><Relationship Id="rId2" Type="http://schemas.openxmlformats.org/officeDocument/2006/relationships/hyperlink" Target="http://appinventor.mit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uring.cs.trincoll.edu/~ram/cpsc110/" TargetMode="External"/><Relationship Id="rId4" Type="http://schemas.openxmlformats.org/officeDocument/2006/relationships/hyperlink" Target="http://www.appinventor.org/text2011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2.jpeg"/><Relationship Id="rId2" Type="http://schemas.openxmlformats.org/officeDocument/2006/relationships/hyperlink" Target="http://www.amazon.com/gp/reader/1449397484/ref=sib_dp_p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mazon.com/gp/reader/0321812700/ref=sib_dp_pt" TargetMode="External"/><Relationship Id="rId5" Type="http://schemas.openxmlformats.org/officeDocument/2006/relationships/image" Target="../media/image41.jpeg"/><Relationship Id="rId4" Type="http://schemas.openxmlformats.org/officeDocument/2006/relationships/hyperlink" Target="http://www.amazon.com/gp/reader/1119991331/ref=sib_dp_pt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77" y="2020896"/>
            <a:ext cx="7678737" cy="3280312"/>
          </a:xfrm>
          <a:noFill/>
          <a:ln/>
        </p:spPr>
        <p:txBody>
          <a:bodyPr wrap="none" anchor="ctr"/>
          <a:lstStyle/>
          <a:p>
            <a:pPr algn="ctr">
              <a:buFont typeface="Wingdings" pitchFamily="2" charset="2"/>
              <a:buNone/>
            </a:pPr>
            <a:r>
              <a:rPr lang="ko-KR" altLang="en-US" sz="4000" dirty="0" smtClean="0">
                <a:solidFill>
                  <a:srgbClr val="0000FF"/>
                </a:solidFill>
              </a:rPr>
              <a:t>모두의 프로그래밍</a:t>
            </a:r>
            <a:endParaRPr lang="en-US" altLang="ko-KR" sz="4000" dirty="0" smtClean="0">
              <a:solidFill>
                <a:srgbClr val="0000FF"/>
              </a:solidFill>
            </a:endParaRPr>
          </a:p>
          <a:p>
            <a:pPr algn="ctr">
              <a:buFont typeface="Wingdings" pitchFamily="2" charset="2"/>
              <a:buNone/>
            </a:pPr>
            <a:r>
              <a:rPr lang="ko-KR" altLang="en-US" sz="6600" dirty="0" err="1" smtClean="0">
                <a:solidFill>
                  <a:srgbClr val="0000FF"/>
                </a:solidFill>
              </a:rPr>
              <a:t>앱</a:t>
            </a:r>
            <a:r>
              <a:rPr lang="ko-KR" altLang="en-US" sz="6600" dirty="0" smtClean="0">
                <a:solidFill>
                  <a:srgbClr val="0000FF"/>
                </a:solidFill>
              </a:rPr>
              <a:t> </a:t>
            </a:r>
            <a:r>
              <a:rPr lang="ko-KR" altLang="en-US" sz="6600" dirty="0" err="1" smtClean="0">
                <a:solidFill>
                  <a:srgbClr val="0000FF"/>
                </a:solidFill>
              </a:rPr>
              <a:t>인벤터</a:t>
            </a:r>
            <a:endParaRPr lang="en-US" altLang="ko-KR" sz="6600" dirty="0" smtClean="0">
              <a:solidFill>
                <a:srgbClr val="0000FF"/>
              </a:solidFill>
            </a:endParaRPr>
          </a:p>
          <a:p>
            <a:pPr algn="ctr">
              <a:buFont typeface="Wingdings" pitchFamily="2" charset="2"/>
              <a:buNone/>
            </a:pPr>
            <a:endParaRPr lang="en-US" altLang="ko-KR" sz="2800" dirty="0" smtClean="0"/>
          </a:p>
          <a:p>
            <a:pPr algn="ctr">
              <a:buFont typeface="Wingdings" pitchFamily="2" charset="2"/>
              <a:buNone/>
            </a:pPr>
            <a:r>
              <a:rPr lang="ko-KR" altLang="en-US" sz="2800" dirty="0" smtClean="0"/>
              <a:t>김병호</a:t>
            </a:r>
            <a:endParaRPr lang="en-US" altLang="ko-KR" sz="2800" dirty="0" smtClean="0"/>
          </a:p>
          <a:p>
            <a:pPr algn="ctr">
              <a:buFont typeface="Wingdings" pitchFamily="2" charset="2"/>
              <a:buNone/>
            </a:pPr>
            <a:r>
              <a:rPr lang="ko-KR" altLang="en-US" sz="2800" dirty="0" smtClean="0"/>
              <a:t>경성대학교 </a:t>
            </a:r>
            <a:r>
              <a:rPr lang="ko-KR" altLang="en-US" sz="2800" dirty="0" smtClean="0"/>
              <a:t>소프트웨어학</a:t>
            </a:r>
            <a:r>
              <a:rPr lang="ko-KR" altLang="en-US" sz="2800" dirty="0"/>
              <a:t>과</a:t>
            </a:r>
            <a:endParaRPr lang="en-US" altLang="ko-KR" sz="2800" dirty="0" smtClean="0"/>
          </a:p>
          <a:p>
            <a:pPr algn="ctr">
              <a:buFont typeface="Wingdings" pitchFamily="2" charset="2"/>
              <a:buNone/>
            </a:pPr>
            <a:endParaRPr lang="en-US" altLang="ko-KR" sz="11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1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인벤터</a:t>
            </a:r>
            <a:r>
              <a:rPr lang="ko-KR" altLang="en-US" dirty="0" smtClean="0"/>
              <a:t>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Event Driven Programming  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No Syntax Errors</a:t>
            </a:r>
            <a:br>
              <a:rPr lang="en-US" altLang="ko-KR" dirty="0" smtClean="0"/>
            </a:b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Drag and drop</a:t>
            </a:r>
            <a:br>
              <a:rPr lang="en-US" altLang="ko-KR" dirty="0" smtClean="0"/>
            </a:br>
            <a:endParaRPr lang="en-US" altLang="ko-KR" dirty="0" smtClean="0"/>
          </a:p>
          <a:p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10</a:t>
            </a:fld>
            <a:endParaRPr lang="en-US" altLang="ko-KR"/>
          </a:p>
        </p:txBody>
      </p:sp>
      <p:pic>
        <p:nvPicPr>
          <p:cNvPr id="23554" name="Picture 2" descr="https://sites.google.com/site/wellesleycs117fall11/lecture-notes/lecture-02-app-inventor-basics/simple-event-handlers.png?attredirects=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4758" y="1484784"/>
            <a:ext cx="3823706" cy="264718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시작해볼까요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먼저</a:t>
            </a:r>
            <a:r>
              <a:rPr lang="en-US" altLang="ko-KR" smtClean="0"/>
              <a:t>, </a:t>
            </a:r>
            <a:r>
              <a:rPr lang="ko-KR" altLang="en-US" smtClean="0"/>
              <a:t>개발환경 준비 </a:t>
            </a:r>
            <a:r>
              <a:rPr lang="en-US" altLang="ko-KR" smtClean="0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자바 가상머신 설치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java.com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12</a:t>
            </a:fld>
            <a:endParaRPr lang="en-US" altLang="ko-K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420888"/>
            <a:ext cx="8244408" cy="3040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구글 계정 필요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accounts.google.com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13</a:t>
            </a:fld>
            <a:endParaRPr lang="en-US" altLang="ko-K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132856"/>
            <a:ext cx="8352928" cy="4348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632"/>
            <a:ext cx="9144000" cy="6606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405160"/>
            <a:ext cx="2592288" cy="863600"/>
          </a:xfrm>
          <a:solidFill>
            <a:srgbClr val="FFFF00"/>
          </a:solidFill>
          <a:ln>
            <a:noFill/>
          </a:ln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3. Emulator </a:t>
            </a:r>
            <a:r>
              <a:rPr lang="ko-KR" altLang="en-US" dirty="0" smtClean="0">
                <a:solidFill>
                  <a:srgbClr val="FF0000"/>
                </a:solidFill>
              </a:rPr>
              <a:t>준비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14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Emulator – 1)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폰에서</a:t>
            </a:r>
            <a:r>
              <a:rPr lang="ko-KR" altLang="en-US" dirty="0" smtClean="0"/>
              <a:t> 실행하기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15</a:t>
            </a:fld>
            <a:endParaRPr lang="en-US" altLang="ko-KR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2631"/>
            <a:ext cx="9144000" cy="5855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Emulator – 2) </a:t>
            </a:r>
            <a:r>
              <a:rPr lang="ko-KR" altLang="en-US" dirty="0" err="1" smtClean="0"/>
              <a:t>가상폰에서</a:t>
            </a:r>
            <a:r>
              <a:rPr lang="ko-KR" altLang="en-US" dirty="0" smtClean="0"/>
              <a:t> 실행하기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2"/>
              </a:rPr>
              <a:t>http://appinventor.mit.edu/explore/ai2/setup-emulator.html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16</a:t>
            </a:fld>
            <a:endParaRPr lang="en-US" altLang="ko-K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2780928"/>
            <a:ext cx="4819650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 </a:t>
            </a:r>
            <a:r>
              <a:rPr lang="en-US" altLang="ko-KR" dirty="0" smtClean="0"/>
              <a:t>! (</a:t>
            </a:r>
            <a:r>
              <a:rPr lang="en-US" altLang="ko-KR" dirty="0" smtClean="0">
                <a:hlinkClick r:id="rId2"/>
              </a:rPr>
              <a:t>http://appinventor.mit.edu</a:t>
            </a:r>
            <a:r>
              <a:rPr lang="en-US" altLang="ko-KR" dirty="0" smtClean="0"/>
              <a:t>)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17</a:t>
            </a:fld>
            <a:endParaRPr lang="en-US" altLang="ko-K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2736"/>
            <a:ext cx="9144000" cy="537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꺾인 연결선 7"/>
          <p:cNvCxnSpPr/>
          <p:nvPr/>
        </p:nvCxnSpPr>
        <p:spPr bwMode="auto">
          <a:xfrm>
            <a:off x="5436096" y="764704"/>
            <a:ext cx="1440160" cy="115212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4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3356992"/>
            <a:ext cx="8064896" cy="936104"/>
          </a:xfrm>
          <a:solidFill>
            <a:schemeClr val="bg1"/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ko-KR" altLang="en-US" sz="4800" dirty="0" err="1" smtClean="0">
                <a:solidFill>
                  <a:srgbClr val="0000FF"/>
                </a:solidFill>
              </a:rPr>
              <a:t>앱</a:t>
            </a:r>
            <a:r>
              <a:rPr lang="ko-KR" altLang="en-US" sz="4800" dirty="0" smtClean="0">
                <a:solidFill>
                  <a:srgbClr val="0000FF"/>
                </a:solidFill>
              </a:rPr>
              <a:t> </a:t>
            </a:r>
            <a:r>
              <a:rPr lang="ko-KR" altLang="en-US" sz="4800" err="1" smtClean="0">
                <a:solidFill>
                  <a:srgbClr val="0000FF"/>
                </a:solidFill>
              </a:rPr>
              <a:t>인벤터</a:t>
            </a:r>
            <a:r>
              <a:rPr lang="ko-KR" altLang="en-US" sz="4800" smtClean="0">
                <a:solidFill>
                  <a:srgbClr val="0000FF"/>
                </a:solidFill>
              </a:rPr>
              <a:t> 시연 </a:t>
            </a:r>
            <a:r>
              <a:rPr lang="en-US" altLang="ko-KR" sz="4800" smtClean="0">
                <a:solidFill>
                  <a:srgbClr val="0000FF"/>
                </a:solidFill>
              </a:rPr>
              <a:t>#1 - </a:t>
            </a:r>
            <a:r>
              <a:rPr lang="ko-KR" altLang="en-US" sz="4000" smtClean="0">
                <a:solidFill>
                  <a:srgbClr val="0000FF"/>
                </a:solidFill>
              </a:rPr>
              <a:t>그림판 앱</a:t>
            </a:r>
            <a:endParaRPr lang="ko-KR" altLang="en-US" sz="4800" dirty="0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18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2132856"/>
            <a:ext cx="6981825" cy="863600"/>
          </a:xfrm>
        </p:spPr>
        <p:txBody>
          <a:bodyPr/>
          <a:lstStyle/>
          <a:p>
            <a:r>
              <a:rPr lang="ko-KR" altLang="en-US" sz="4800" dirty="0" err="1" smtClean="0"/>
              <a:t>앱</a:t>
            </a:r>
            <a:r>
              <a:rPr lang="ko-KR" altLang="en-US" sz="4800" dirty="0" smtClean="0"/>
              <a:t> </a:t>
            </a:r>
            <a:r>
              <a:rPr lang="ko-KR" altLang="en-US" sz="4800" err="1" smtClean="0"/>
              <a:t>인벤터</a:t>
            </a:r>
            <a:r>
              <a:rPr lang="ko-KR" altLang="en-US" sz="4800" smtClean="0"/>
              <a:t> 살펴보기</a:t>
            </a:r>
            <a:endParaRPr lang="ko-KR" altLang="en-US" sz="4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4513" y="3356991"/>
            <a:ext cx="8131175" cy="295173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19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 smtClean="0"/>
              <a:t>앱</a:t>
            </a:r>
            <a:r>
              <a:rPr lang="ko-KR" altLang="en-US" smtClean="0"/>
              <a:t> 인벤터 소개</a:t>
            </a:r>
            <a:endParaRPr lang="en-US" altLang="ko-KR" dirty="0" smtClean="0"/>
          </a:p>
          <a:p>
            <a:r>
              <a:rPr lang="ko-KR" altLang="en-US" smtClean="0"/>
              <a:t>앱 만들기 시연 </a:t>
            </a:r>
            <a:r>
              <a:rPr lang="en-US" altLang="ko-KR" smtClean="0"/>
              <a:t>#1</a:t>
            </a:r>
            <a:endParaRPr lang="en-US" altLang="ko-KR" dirty="0" smtClean="0"/>
          </a:p>
          <a:p>
            <a:pPr lvl="1"/>
            <a:r>
              <a:rPr lang="ko-KR" altLang="en-US" smtClean="0"/>
              <a:t>그림판 앱</a:t>
            </a:r>
            <a:endParaRPr lang="en-US" altLang="ko-KR" smtClean="0"/>
          </a:p>
          <a:p>
            <a:r>
              <a:rPr lang="ko-KR" altLang="en-US" smtClean="0"/>
              <a:t>앱 인벤터 살펴보기</a:t>
            </a:r>
            <a:endParaRPr lang="en-US" altLang="ko-KR" smtClean="0"/>
          </a:p>
          <a:p>
            <a:r>
              <a:rPr lang="ko-KR" altLang="en-US" smtClean="0"/>
              <a:t>앱 만들기 시연 </a:t>
            </a:r>
            <a:r>
              <a:rPr lang="en-US" altLang="ko-KR" smtClean="0"/>
              <a:t>#2</a:t>
            </a:r>
          </a:p>
          <a:p>
            <a:pPr lvl="1"/>
            <a:r>
              <a:rPr lang="ko-KR" altLang="en-US" smtClean="0"/>
              <a:t>두더지 게임 앱</a:t>
            </a:r>
            <a:endParaRPr lang="en-US" altLang="ko-KR" smtClean="0"/>
          </a:p>
          <a:p>
            <a:pPr lvl="1"/>
            <a:r>
              <a:rPr lang="ko-KR" altLang="en-US" smtClean="0"/>
              <a:t>웹</a:t>
            </a:r>
            <a:r>
              <a:rPr lang="en-US" altLang="ko-KR" smtClean="0"/>
              <a:t>, </a:t>
            </a:r>
            <a:r>
              <a:rPr lang="ko-KR" altLang="en-US" smtClean="0"/>
              <a:t>지도 앱</a:t>
            </a:r>
            <a:endParaRPr lang="en-US" altLang="ko-KR" dirty="0" smtClean="0"/>
          </a:p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ko-KR" altLang="en-US" err="1" smtClean="0"/>
              <a:t>인벤터</a:t>
            </a:r>
            <a:r>
              <a:rPr lang="ko-KR" altLang="en-US" smtClean="0"/>
              <a:t> 활용방안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인벤터</a:t>
            </a:r>
            <a:r>
              <a:rPr lang="ko-KR" altLang="en-US" dirty="0" smtClean="0"/>
              <a:t>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16833"/>
            <a:ext cx="8178552" cy="3410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20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콤포넌트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콤포넌트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앱의</a:t>
            </a:r>
            <a:r>
              <a:rPr lang="ko-KR" altLang="en-US" dirty="0" smtClean="0"/>
              <a:t> 구성 요소</a:t>
            </a:r>
            <a:endParaRPr lang="en-US" altLang="ko-KR" dirty="0" smtClean="0"/>
          </a:p>
          <a:p>
            <a:r>
              <a:rPr lang="ko-KR" altLang="en-US" dirty="0" err="1" smtClean="0"/>
              <a:t>콤포넌트의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형태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Visible Components</a:t>
            </a:r>
          </a:p>
          <a:p>
            <a:pPr lvl="2"/>
            <a:r>
              <a:rPr lang="ko-KR" altLang="en-US" dirty="0" smtClean="0"/>
              <a:t>화면에 보이는 </a:t>
            </a:r>
            <a:r>
              <a:rPr lang="ko-KR" altLang="en-US" dirty="0" err="1" smtClean="0"/>
              <a:t>콤포넌트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 박스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레이블 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Non-visible Components</a:t>
            </a:r>
          </a:p>
          <a:p>
            <a:pPr lvl="2"/>
            <a:r>
              <a:rPr lang="ko-KR" altLang="en-US" dirty="0" smtClean="0"/>
              <a:t>화면에 보이지 않는 </a:t>
            </a:r>
            <a:r>
              <a:rPr lang="ko-KR" altLang="en-US" dirty="0" err="1" smtClean="0"/>
              <a:t>콤포넌트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텍스팅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 센서</a:t>
            </a:r>
            <a:r>
              <a:rPr lang="en-US" altLang="ko-KR" dirty="0" smtClean="0"/>
              <a:t>, Text-to-speech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 err="1" smtClean="0"/>
              <a:t>콤포넌트는</a:t>
            </a:r>
            <a:r>
              <a:rPr lang="ko-KR" altLang="en-US" dirty="0" smtClean="0"/>
              <a:t> 속성</a:t>
            </a:r>
            <a:r>
              <a:rPr lang="en-US" altLang="ko-KR" dirty="0" smtClean="0"/>
              <a:t>(Property) </a:t>
            </a:r>
            <a:r>
              <a:rPr lang="ko-KR" altLang="en-US" dirty="0" smtClean="0"/>
              <a:t>요소들이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버튼의 속성은 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정렬 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21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Behavior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Behavior</a:t>
            </a:r>
            <a:endParaRPr lang="en-US" altLang="ko-KR" dirty="0" smtClean="0"/>
          </a:p>
          <a:p>
            <a:pPr lvl="1"/>
            <a:r>
              <a:rPr lang="ko-KR" altLang="en-US" err="1" smtClean="0"/>
              <a:t>앱의</a:t>
            </a:r>
            <a:r>
              <a:rPr lang="ko-KR" altLang="en-US" smtClean="0"/>
              <a:t> 동작</a:t>
            </a:r>
            <a:endParaRPr lang="en-US" altLang="ko-KR" dirty="0" smtClean="0"/>
          </a:p>
          <a:p>
            <a:r>
              <a:rPr lang="ko-KR" altLang="en-US" dirty="0" err="1" smtClean="0"/>
              <a:t>앱이란</a:t>
            </a:r>
            <a:r>
              <a:rPr lang="en-US" altLang="ko-KR" dirty="0" smtClean="0"/>
              <a:t>? (</a:t>
            </a:r>
            <a:r>
              <a:rPr lang="ko-KR" altLang="en-US" dirty="0" smtClean="0"/>
              <a:t>프로그래밍 관점에서 보면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이벤트 처리기들의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동작은 이벤트가 있어야만 수행될 수 있음</a:t>
            </a:r>
            <a:endParaRPr lang="en-US" altLang="ko-KR" dirty="0" smtClean="0"/>
          </a:p>
          <a:p>
            <a:r>
              <a:rPr lang="ko-KR" altLang="en-US" dirty="0" smtClean="0"/>
              <a:t>이벤트란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3789040"/>
            <a:ext cx="49911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22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Behavior - </a:t>
            </a:r>
            <a:r>
              <a:rPr lang="ko-KR" altLang="en-US" dirty="0" smtClean="0"/>
              <a:t>계속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이벤트 처리기 </a:t>
            </a:r>
            <a:r>
              <a:rPr lang="en-US" altLang="ko-KR" dirty="0" smtClean="0"/>
              <a:t>(Event Handler)</a:t>
            </a:r>
          </a:p>
          <a:p>
            <a:pPr lvl="1"/>
            <a:r>
              <a:rPr lang="ko-KR" altLang="en-US" dirty="0" smtClean="0"/>
              <a:t>이벤트가 발생했을 때의 동작</a:t>
            </a:r>
            <a:r>
              <a:rPr lang="en-US" altLang="ko-KR" dirty="0" smtClean="0"/>
              <a:t>(Behavior)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이벤트와 연관되지 않은 동작은 결코 실행될 수 없음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492896"/>
            <a:ext cx="51911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157192"/>
            <a:ext cx="48672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23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Behavior - </a:t>
            </a:r>
            <a:r>
              <a:rPr lang="ko-KR" altLang="en-US" dirty="0" smtClean="0"/>
              <a:t>계속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이벤트 종류</a:t>
            </a:r>
            <a:endParaRPr lang="en-US" altLang="ko-KR" smtClean="0"/>
          </a:p>
          <a:p>
            <a:pPr lvl="1"/>
            <a:r>
              <a:rPr lang="ko-KR" altLang="en-US" smtClean="0"/>
              <a:t>사용자 발생 이벤트</a:t>
            </a:r>
            <a:r>
              <a:rPr lang="en-US" altLang="ko-KR" smtClean="0"/>
              <a:t>: </a:t>
            </a:r>
            <a:r>
              <a:rPr lang="ko-KR" altLang="en-US" smtClean="0"/>
              <a:t>메뉴 버튼 클릭</a:t>
            </a:r>
            <a:r>
              <a:rPr lang="en-US" altLang="ko-KR" smtClean="0"/>
              <a:t>, </a:t>
            </a:r>
            <a:r>
              <a:rPr lang="ko-KR" altLang="en-US" smtClean="0"/>
              <a:t>터치</a:t>
            </a:r>
            <a:r>
              <a:rPr lang="en-US" altLang="ko-KR" smtClean="0"/>
              <a:t>, </a:t>
            </a:r>
            <a:r>
              <a:rPr lang="ko-KR" altLang="en-US" smtClean="0"/>
              <a:t>흔들기 </a:t>
            </a:r>
            <a:r>
              <a:rPr lang="en-US" altLang="ko-KR" smtClean="0"/>
              <a:t>…</a:t>
            </a:r>
          </a:p>
          <a:p>
            <a:pPr lvl="1"/>
            <a:r>
              <a:rPr lang="ko-KR" altLang="en-US" smtClean="0"/>
              <a:t>시작 이벤트</a:t>
            </a:r>
            <a:r>
              <a:rPr lang="en-US" altLang="ko-KR" smtClean="0"/>
              <a:t>: </a:t>
            </a:r>
            <a:r>
              <a:rPr lang="ko-KR" altLang="en-US" smtClean="0"/>
              <a:t>앱 아이콘이 클릭되었을 때</a:t>
            </a:r>
            <a:endParaRPr lang="en-US" altLang="ko-KR" smtClean="0"/>
          </a:p>
          <a:p>
            <a:pPr lvl="1"/>
            <a:r>
              <a:rPr lang="ko-KR" altLang="en-US" smtClean="0"/>
              <a:t>타이머 이벤트</a:t>
            </a:r>
            <a:r>
              <a:rPr lang="en-US" altLang="ko-KR" smtClean="0"/>
              <a:t>: </a:t>
            </a:r>
            <a:r>
              <a:rPr lang="ko-KR" altLang="en-US" smtClean="0"/>
              <a:t>일정 시간이 지나면</a:t>
            </a:r>
            <a:r>
              <a:rPr lang="en-US" altLang="ko-KR" smtClean="0"/>
              <a:t>…</a:t>
            </a:r>
          </a:p>
          <a:p>
            <a:pPr lvl="1"/>
            <a:r>
              <a:rPr lang="ko-KR" altLang="en-US" smtClean="0"/>
              <a:t>외부 이벤트</a:t>
            </a:r>
            <a:r>
              <a:rPr lang="en-US" altLang="ko-KR" smtClean="0"/>
              <a:t>: </a:t>
            </a:r>
            <a:r>
              <a:rPr lang="ko-KR" altLang="en-US" smtClean="0"/>
              <a:t>전화 수신</a:t>
            </a:r>
            <a:r>
              <a:rPr lang="en-US" altLang="ko-KR" smtClean="0"/>
              <a:t>, </a:t>
            </a:r>
            <a:r>
              <a:rPr lang="ko-KR" altLang="en-US" smtClean="0"/>
              <a:t>문자 수신 </a:t>
            </a:r>
            <a:r>
              <a:rPr lang="en-US" altLang="ko-KR" smtClean="0"/>
              <a:t>…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3645024"/>
            <a:ext cx="51720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24</a:t>
            </a:fld>
            <a:endParaRPr lang="en-US" altLang="ko-KR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3861048"/>
            <a:ext cx="614362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인벤터</a:t>
            </a:r>
            <a:r>
              <a:rPr lang="ko-KR" altLang="en-US" dirty="0" smtClean="0"/>
              <a:t> 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콤포넌트에 대한 블록의 종류 </a:t>
            </a:r>
            <a:r>
              <a:rPr lang="en-US" altLang="ko-KR" smtClean="0"/>
              <a:t>(3</a:t>
            </a:r>
            <a:r>
              <a:rPr lang="ko-KR" altLang="en-US" smtClean="0"/>
              <a:t>가지</a:t>
            </a:r>
            <a:r>
              <a:rPr lang="en-US" altLang="ko-KR" smtClean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smtClean="0"/>
              <a:t>이벤트</a:t>
            </a:r>
            <a:endParaRPr lang="en-US" altLang="ko-KR" smtClean="0"/>
          </a:p>
          <a:p>
            <a:pPr marL="914400" lvl="1" indent="-457200">
              <a:buFont typeface="+mj-lt"/>
              <a:buAutoNum type="arabicPeriod"/>
            </a:pPr>
            <a:endParaRPr lang="en-US" altLang="ko-KR" smtClean="0"/>
          </a:p>
          <a:p>
            <a:pPr marL="914400" lvl="1" indent="-457200">
              <a:buFont typeface="+mj-lt"/>
              <a:buAutoNum type="arabicPeriod"/>
            </a:pPr>
            <a:endParaRPr lang="en-US" altLang="ko-KR" smtClean="0"/>
          </a:p>
          <a:p>
            <a:pPr marL="914400" lvl="1" indent="-457200">
              <a:buFont typeface="+mj-lt"/>
              <a:buAutoNum type="arabicPeriod"/>
            </a:pPr>
            <a:endParaRPr lang="en-US" altLang="ko-KR" smtClean="0"/>
          </a:p>
          <a:p>
            <a:pPr marL="914400" lvl="1" indent="-457200">
              <a:buFont typeface="+mj-lt"/>
              <a:buAutoNum type="arabicPeriod"/>
            </a:pPr>
            <a:endParaRPr lang="en-US" altLang="ko-KR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mtClean="0"/>
              <a:t>콤포넌트의 값 설정</a:t>
            </a:r>
            <a:endParaRPr lang="en-US" altLang="ko-KR" smtClean="0"/>
          </a:p>
          <a:p>
            <a:pPr marL="914400" lvl="1" indent="-457200">
              <a:buFont typeface="+mj-lt"/>
              <a:buAutoNum type="arabicPeriod"/>
            </a:pPr>
            <a:endParaRPr lang="en-US" altLang="ko-KR" smtClean="0"/>
          </a:p>
          <a:p>
            <a:pPr marL="914400" lvl="1" indent="-457200">
              <a:buFont typeface="+mj-lt"/>
              <a:buAutoNum type="arabicPeriod"/>
            </a:pPr>
            <a:endParaRPr lang="en-US" altLang="ko-KR" smtClean="0"/>
          </a:p>
          <a:p>
            <a:pPr marL="914400" lvl="1" indent="-457200">
              <a:buFont typeface="+mj-lt"/>
              <a:buAutoNum type="arabicPeriod"/>
            </a:pPr>
            <a:endParaRPr lang="en-US" altLang="ko-KR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mtClean="0"/>
              <a:t>콤포넌트의 값 참조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25</a:t>
            </a:fld>
            <a:endParaRPr lang="en-US" altLang="ko-KR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4022" y="2247900"/>
            <a:ext cx="268605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4154785"/>
            <a:ext cx="22764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5665812"/>
            <a:ext cx="1981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513" y="333375"/>
            <a:ext cx="7843911" cy="863600"/>
          </a:xfrm>
        </p:spPr>
        <p:txBody>
          <a:bodyPr/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인벤터</a:t>
            </a:r>
            <a:r>
              <a:rPr lang="ko-KR" altLang="en-US" dirty="0" smtClean="0"/>
              <a:t> 프로그래밍 </a:t>
            </a:r>
            <a:r>
              <a:rPr lang="en-US" altLang="ko-KR" smtClean="0"/>
              <a:t>- </a:t>
            </a:r>
            <a:r>
              <a:rPr lang="ko-KR" altLang="en-US" smtClean="0"/>
              <a:t>프로그래밍 블록의 종류 </a:t>
            </a:r>
            <a:r>
              <a:rPr lang="en-US" altLang="ko-KR" smtClean="0"/>
              <a:t>(7</a:t>
            </a:r>
            <a:r>
              <a:rPr lang="ko-KR" altLang="en-US" smtClean="0"/>
              <a:t>가지</a:t>
            </a:r>
            <a:r>
              <a:rPr lang="en-US" altLang="ko-KR" smtClean="0"/>
              <a:t>)</a:t>
            </a:r>
            <a:endParaRPr lang="en-US" altLang="ko-KR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Definition</a:t>
            </a:r>
          </a:p>
          <a:p>
            <a:pPr lvl="1"/>
            <a:r>
              <a:rPr lang="ko-KR" altLang="en-US" smtClean="0"/>
              <a:t>변수 선언</a:t>
            </a:r>
            <a:r>
              <a:rPr lang="en-US" altLang="ko-KR" smtClean="0"/>
              <a:t>, </a:t>
            </a:r>
            <a:r>
              <a:rPr lang="ko-KR" altLang="en-US" smtClean="0"/>
              <a:t>프로시쥬어 선언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26</a:t>
            </a:fld>
            <a:endParaRPr lang="en-US" altLang="ko-KR"/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420888"/>
            <a:ext cx="557212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513" y="333375"/>
            <a:ext cx="7699895" cy="863600"/>
          </a:xfrm>
        </p:spPr>
        <p:txBody>
          <a:bodyPr/>
          <a:lstStyle/>
          <a:p>
            <a:r>
              <a:rPr lang="ko-KR" altLang="en-US" smtClean="0"/>
              <a:t>앱 인벤터 프로그래밍 </a:t>
            </a:r>
            <a:r>
              <a:rPr lang="en-US" altLang="ko-KR" smtClean="0"/>
              <a:t>- </a:t>
            </a:r>
            <a:r>
              <a:rPr lang="ko-KR" altLang="en-US" smtClean="0"/>
              <a:t>프로그래밍 블록의 종류 </a:t>
            </a:r>
            <a:r>
              <a:rPr lang="en-US" altLang="ko-KR" smtClean="0"/>
              <a:t>(7</a:t>
            </a:r>
            <a:r>
              <a:rPr lang="ko-KR" altLang="en-US" smtClean="0"/>
              <a:t>가지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Text</a:t>
            </a:r>
          </a:p>
          <a:p>
            <a:pPr lvl="1"/>
            <a:r>
              <a:rPr lang="ko-KR" altLang="en-US" smtClean="0"/>
              <a:t>문자열 처리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27</a:t>
            </a:fld>
            <a:endParaRPr lang="en-US" altLang="ko-KR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6511" y="2370162"/>
            <a:ext cx="6219825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513" y="333375"/>
            <a:ext cx="7627887" cy="863600"/>
          </a:xfrm>
        </p:spPr>
        <p:txBody>
          <a:bodyPr/>
          <a:lstStyle/>
          <a:p>
            <a:r>
              <a:rPr lang="ko-KR" altLang="en-US" smtClean="0"/>
              <a:t>앱 인벤터 프로그래밍 </a:t>
            </a:r>
            <a:r>
              <a:rPr lang="en-US" altLang="ko-KR" smtClean="0"/>
              <a:t>- </a:t>
            </a:r>
            <a:r>
              <a:rPr lang="ko-KR" altLang="en-US" smtClean="0"/>
              <a:t>프로그래밍 블록의 종류 </a:t>
            </a:r>
            <a:r>
              <a:rPr lang="en-US" altLang="ko-KR" smtClean="0"/>
              <a:t>(7</a:t>
            </a:r>
            <a:r>
              <a:rPr lang="ko-KR" altLang="en-US" smtClean="0"/>
              <a:t>가지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Lists</a:t>
            </a:r>
          </a:p>
          <a:p>
            <a:pPr lvl="1"/>
            <a:r>
              <a:rPr lang="ko-KR" altLang="en-US" smtClean="0"/>
              <a:t>배열</a:t>
            </a:r>
            <a:r>
              <a:rPr lang="en-US" altLang="ko-KR" smtClean="0"/>
              <a:t>, Collections </a:t>
            </a:r>
            <a:r>
              <a:rPr lang="ko-KR" altLang="en-US" smtClean="0"/>
              <a:t>처리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28</a:t>
            </a:fld>
            <a:endParaRPr lang="en-US" altLang="ko-KR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348880"/>
            <a:ext cx="6677025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513" y="333375"/>
            <a:ext cx="7699895" cy="863600"/>
          </a:xfrm>
        </p:spPr>
        <p:txBody>
          <a:bodyPr/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인벤터</a:t>
            </a:r>
            <a:r>
              <a:rPr lang="ko-KR" altLang="en-US" dirty="0" smtClean="0"/>
              <a:t> 프로그래밍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프로그래밍 블록의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Math</a:t>
            </a:r>
          </a:p>
          <a:p>
            <a:pPr lvl="1"/>
            <a:r>
              <a:rPr lang="ko-KR" altLang="en-US" smtClean="0"/>
              <a:t>산술식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29</a:t>
            </a:fld>
            <a:endParaRPr lang="en-US" altLang="ko-KR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333203"/>
            <a:ext cx="618172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인벤터</a:t>
            </a:r>
            <a:r>
              <a:rPr lang="ko-KR" altLang="en-US" dirty="0" smtClean="0"/>
              <a:t> 비전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누구나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앱을</a:t>
            </a:r>
            <a:r>
              <a:rPr lang="ko-KR" altLang="en-US" dirty="0" smtClean="0"/>
              <a:t> 만드는 세상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3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513" y="333375"/>
            <a:ext cx="7771903" cy="863600"/>
          </a:xfrm>
        </p:spPr>
        <p:txBody>
          <a:bodyPr/>
          <a:lstStyle/>
          <a:p>
            <a:r>
              <a:rPr lang="ko-KR" altLang="en-US" smtClean="0"/>
              <a:t>앱 인벤터 프로그래밍 </a:t>
            </a:r>
            <a:r>
              <a:rPr lang="en-US" altLang="ko-KR" smtClean="0"/>
              <a:t>- </a:t>
            </a:r>
            <a:r>
              <a:rPr lang="ko-KR" altLang="en-US" smtClean="0"/>
              <a:t>프로그래밍 블록의 종류 </a:t>
            </a:r>
            <a:r>
              <a:rPr lang="en-US" altLang="ko-KR" smtClean="0"/>
              <a:t>(7</a:t>
            </a:r>
            <a:r>
              <a:rPr lang="ko-KR" altLang="en-US" smtClean="0"/>
              <a:t>가지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Logic</a:t>
            </a:r>
          </a:p>
          <a:p>
            <a:pPr lvl="1"/>
            <a:r>
              <a:rPr lang="ko-KR" altLang="en-US" smtClean="0"/>
              <a:t>논리식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30</a:t>
            </a:fld>
            <a:endParaRPr lang="en-US" altLang="ko-KR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6139" y="2412454"/>
            <a:ext cx="5572125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513" y="333375"/>
            <a:ext cx="7771903" cy="863600"/>
          </a:xfrm>
        </p:spPr>
        <p:txBody>
          <a:bodyPr/>
          <a:lstStyle/>
          <a:p>
            <a:r>
              <a:rPr lang="ko-KR" altLang="en-US" smtClean="0"/>
              <a:t>앱 인벤터 프로그래밍 </a:t>
            </a:r>
            <a:r>
              <a:rPr lang="en-US" altLang="ko-KR" smtClean="0"/>
              <a:t>- </a:t>
            </a:r>
            <a:r>
              <a:rPr lang="ko-KR" altLang="en-US" smtClean="0"/>
              <a:t>프로그래밍 블록의 종류 </a:t>
            </a:r>
            <a:r>
              <a:rPr lang="en-US" altLang="ko-KR" smtClean="0"/>
              <a:t>(7</a:t>
            </a:r>
            <a:r>
              <a:rPr lang="ko-KR" altLang="en-US" smtClean="0"/>
              <a:t>가지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Control</a:t>
            </a:r>
          </a:p>
          <a:p>
            <a:pPr lvl="1"/>
            <a:r>
              <a:rPr lang="en-US" altLang="ko-KR" smtClean="0"/>
              <a:t>if-else, while </a:t>
            </a:r>
            <a:r>
              <a:rPr lang="ko-KR" altLang="en-US" smtClean="0"/>
              <a:t>등의 제어문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31</a:t>
            </a:fld>
            <a:endParaRPr lang="en-US" altLang="ko-KR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204864"/>
            <a:ext cx="752475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071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3645024"/>
            <a:ext cx="8064896" cy="936104"/>
          </a:xfrm>
          <a:solidFill>
            <a:schemeClr val="bg1"/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ko-KR" altLang="en-US" sz="4400" dirty="0" err="1" smtClean="0">
                <a:solidFill>
                  <a:srgbClr val="0000FF"/>
                </a:solidFill>
              </a:rPr>
              <a:t>앱</a:t>
            </a:r>
            <a:r>
              <a:rPr lang="ko-KR" altLang="en-US" sz="4400" dirty="0" smtClean="0">
                <a:solidFill>
                  <a:srgbClr val="0000FF"/>
                </a:solidFill>
              </a:rPr>
              <a:t> </a:t>
            </a:r>
            <a:r>
              <a:rPr lang="ko-KR" altLang="en-US" sz="4400" err="1" smtClean="0">
                <a:solidFill>
                  <a:srgbClr val="0000FF"/>
                </a:solidFill>
              </a:rPr>
              <a:t>인벤터</a:t>
            </a:r>
            <a:r>
              <a:rPr lang="ko-KR" altLang="en-US" sz="4400" smtClean="0">
                <a:solidFill>
                  <a:srgbClr val="0000FF"/>
                </a:solidFill>
              </a:rPr>
              <a:t> 시연 </a:t>
            </a:r>
            <a:r>
              <a:rPr lang="en-US" altLang="ko-KR" sz="4400" smtClean="0">
                <a:solidFill>
                  <a:srgbClr val="0000FF"/>
                </a:solidFill>
              </a:rPr>
              <a:t>#2 – </a:t>
            </a:r>
            <a:r>
              <a:rPr lang="ko-KR" altLang="en-US" sz="4400" smtClean="0">
                <a:solidFill>
                  <a:srgbClr val="0000FF"/>
                </a:solidFill>
              </a:rPr>
              <a:t>두더지 게임</a:t>
            </a:r>
            <a:endParaRPr lang="ko-KR" altLang="en-US" sz="4400" dirty="0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32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753" y="0"/>
            <a:ext cx="9162753" cy="671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3068960"/>
            <a:ext cx="8064896" cy="936104"/>
          </a:xfrm>
          <a:solidFill>
            <a:schemeClr val="bg1"/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ko-KR" altLang="en-US" sz="4800" dirty="0" err="1" smtClean="0">
                <a:solidFill>
                  <a:srgbClr val="0000FF"/>
                </a:solidFill>
              </a:rPr>
              <a:t>앱</a:t>
            </a:r>
            <a:r>
              <a:rPr lang="ko-KR" altLang="en-US" sz="4800" dirty="0" smtClean="0">
                <a:solidFill>
                  <a:srgbClr val="0000FF"/>
                </a:solidFill>
              </a:rPr>
              <a:t> </a:t>
            </a:r>
            <a:r>
              <a:rPr lang="ko-KR" altLang="en-US" sz="4800" err="1" smtClean="0">
                <a:solidFill>
                  <a:srgbClr val="0000FF"/>
                </a:solidFill>
              </a:rPr>
              <a:t>인벤터</a:t>
            </a:r>
            <a:r>
              <a:rPr lang="ko-KR" altLang="en-US" sz="4800" smtClean="0">
                <a:solidFill>
                  <a:srgbClr val="0000FF"/>
                </a:solidFill>
              </a:rPr>
              <a:t> 시연 </a:t>
            </a:r>
            <a:r>
              <a:rPr lang="en-US" altLang="ko-KR" sz="4800" smtClean="0">
                <a:solidFill>
                  <a:srgbClr val="0000FF"/>
                </a:solidFill>
              </a:rPr>
              <a:t>#3 – </a:t>
            </a:r>
            <a:r>
              <a:rPr lang="ko-KR" altLang="en-US" sz="4800" smtClean="0">
                <a:solidFill>
                  <a:srgbClr val="0000FF"/>
                </a:solidFill>
              </a:rPr>
              <a:t>웹</a:t>
            </a:r>
            <a:r>
              <a:rPr lang="en-US" altLang="ko-KR" sz="4800" smtClean="0">
                <a:solidFill>
                  <a:srgbClr val="0000FF"/>
                </a:solidFill>
              </a:rPr>
              <a:t>, </a:t>
            </a:r>
            <a:r>
              <a:rPr lang="ko-KR" altLang="en-US" sz="4800" smtClean="0">
                <a:solidFill>
                  <a:srgbClr val="0000FF"/>
                </a:solidFill>
              </a:rPr>
              <a:t>지도</a:t>
            </a:r>
            <a:endParaRPr lang="ko-KR" altLang="en-US" sz="4800" dirty="0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33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2132856"/>
            <a:ext cx="6981825" cy="863600"/>
          </a:xfrm>
        </p:spPr>
        <p:txBody>
          <a:bodyPr/>
          <a:lstStyle/>
          <a:p>
            <a:r>
              <a:rPr lang="ko-KR" altLang="en-US" sz="4800" smtClean="0"/>
              <a:t>마무리</a:t>
            </a:r>
            <a:endParaRPr lang="ko-KR" altLang="en-US" sz="4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4513" y="3356991"/>
            <a:ext cx="8131175" cy="295173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34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인벤터</a:t>
            </a:r>
            <a:r>
              <a:rPr lang="ko-KR" altLang="en-US" dirty="0" smtClean="0"/>
              <a:t> 활용방안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프로토타입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제작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나만의 </a:t>
            </a:r>
            <a:r>
              <a:rPr lang="ko-KR" altLang="en-US" dirty="0" err="1" smtClean="0"/>
              <a:t>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mtClean="0"/>
              <a:t>초중고 학생들을 위한 컴퓨터 프로그래밍 교육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35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관련 링크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4513" y="1412875"/>
            <a:ext cx="8131943" cy="4895850"/>
          </a:xfrm>
        </p:spPr>
        <p:txBody>
          <a:bodyPr/>
          <a:lstStyle/>
          <a:p>
            <a:r>
              <a:rPr lang="en-US" altLang="ko-KR" dirty="0" smtClean="0"/>
              <a:t>App Inventor</a:t>
            </a:r>
          </a:p>
          <a:p>
            <a:pPr lvl="1"/>
            <a:r>
              <a:rPr lang="en-US" altLang="ko-KR" dirty="0" smtClean="0">
                <a:hlinkClick r:id="rId2"/>
              </a:rPr>
              <a:t>http</a:t>
            </a:r>
            <a:r>
              <a:rPr lang="en-US" altLang="ko-KR" smtClean="0">
                <a:hlinkClick r:id="rId2"/>
              </a:rPr>
              <a:t>://appinventor.mit.edu/</a:t>
            </a:r>
            <a:r>
              <a:rPr lang="en-US" altLang="ko-KR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Appinventor.org</a:t>
            </a:r>
          </a:p>
          <a:p>
            <a:pPr lvl="1"/>
            <a:r>
              <a:rPr lang="en-US" altLang="ko-KR" dirty="0" smtClean="0">
                <a:hlinkClick r:id="rId3"/>
              </a:rPr>
              <a:t>http://www.appinventor.org/</a:t>
            </a:r>
            <a:endParaRPr lang="en-US" altLang="ko-KR" dirty="0" smtClean="0"/>
          </a:p>
          <a:p>
            <a:pPr lvl="1"/>
            <a:r>
              <a:rPr lang="en-US" altLang="ko-KR" smtClean="0">
                <a:hlinkClick r:id="rId4"/>
              </a:rPr>
              <a:t>http://www.appinventor.org/text2011</a:t>
            </a:r>
            <a:r>
              <a:rPr lang="en-US" altLang="ko-KR" smtClean="0"/>
              <a:t> </a:t>
            </a:r>
            <a:endParaRPr lang="en-US" altLang="ko-KR" dirty="0" smtClean="0"/>
          </a:p>
          <a:p>
            <a:r>
              <a:rPr lang="en-US" altLang="ko-KR" smtClean="0"/>
              <a:t>Groups</a:t>
            </a:r>
            <a:endParaRPr lang="en-US" altLang="ko-KR" dirty="0" smtClean="0"/>
          </a:p>
          <a:p>
            <a:pPr lvl="1"/>
            <a:r>
              <a:rPr lang="en-US" altLang="ko-KR" smtClean="0"/>
              <a:t>https://groups.google.com/forum/?fromgroups#!forum/app-inventor-instructorsWolber course</a:t>
            </a:r>
            <a:endParaRPr lang="en-US" altLang="ko-KR" dirty="0" smtClean="0"/>
          </a:p>
          <a:p>
            <a:r>
              <a:rPr lang="en-US" altLang="ko-KR" smtClean="0"/>
              <a:t>Courses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5"/>
              </a:rPr>
              <a:t>http://turing.cs.trincoll.edu/~</a:t>
            </a:r>
            <a:r>
              <a:rPr lang="en-US" altLang="ko-KR" smtClean="0">
                <a:hlinkClick r:id="rId5"/>
              </a:rPr>
              <a:t>ram/cpsc110/</a:t>
            </a:r>
            <a:r>
              <a:rPr lang="en-US" altLang="ko-KR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36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한국방송통신대학교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인벤터</a:t>
            </a:r>
            <a:r>
              <a:rPr lang="en-US" altLang="ko-KR" dirty="0" smtClean="0"/>
              <a:t> (oer.knou.ac.kr)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37</a:t>
            </a:fld>
            <a:endParaRPr lang="en-US" altLang="ko-K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39655"/>
            <a:ext cx="9144000" cy="5618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앱 인벤터 관련 책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38</a:t>
            </a:fld>
            <a:endParaRPr lang="en-US" altLang="ko-KR"/>
          </a:p>
        </p:txBody>
      </p:sp>
      <p:pic>
        <p:nvPicPr>
          <p:cNvPr id="57346" name="Picture 2" descr="App Inventor: Create Your Own Android App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12776"/>
            <a:ext cx="2857500" cy="2857500"/>
          </a:xfrm>
          <a:prstGeom prst="rect">
            <a:avLst/>
          </a:prstGeom>
          <a:noFill/>
        </p:spPr>
      </p:pic>
      <p:pic>
        <p:nvPicPr>
          <p:cNvPr id="57348" name="Picture 4" descr="App Inventor for Android: Build Your Own Apps - No Experience Required!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3501008"/>
            <a:ext cx="2857500" cy="2857500"/>
          </a:xfrm>
          <a:prstGeom prst="rect">
            <a:avLst/>
          </a:prstGeom>
          <a:noFill/>
        </p:spPr>
      </p:pic>
      <p:pic>
        <p:nvPicPr>
          <p:cNvPr id="57350" name="Picture 6" descr="Android Apps with App Inventor: The Fast and Easy Way to Build Android Apps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47864" y="2420888"/>
            <a:ext cx="2857500" cy="28575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4513" y="1412875"/>
            <a:ext cx="8347967" cy="4895850"/>
          </a:xfrm>
        </p:spPr>
        <p:txBody>
          <a:bodyPr/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인벤터</a:t>
            </a:r>
            <a:r>
              <a:rPr lang="ko-KR" altLang="en-US" dirty="0" smtClean="0"/>
              <a:t> 강의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학기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컴퓨터공학부 </a:t>
            </a:r>
            <a:r>
              <a:rPr lang="en-US" altLang="ko-KR" dirty="0" smtClean="0"/>
              <a:t>1</a:t>
            </a:r>
            <a:r>
              <a:rPr lang="ko-KR" altLang="en-US" dirty="0" smtClean="0"/>
              <a:t>학년 창의설계 과목 기말 프로젝트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학기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산업경영공학과 </a:t>
            </a:r>
            <a:r>
              <a:rPr lang="en-US" altLang="ko-KR" dirty="0" smtClean="0"/>
              <a:t>2</a:t>
            </a:r>
            <a:r>
              <a:rPr lang="ko-KR" altLang="en-US" dirty="0" smtClean="0"/>
              <a:t>학년 창의설계 과목 기말 프로젝트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5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부산공업고등학교 </a:t>
            </a:r>
            <a:r>
              <a:rPr lang="en-US" altLang="ko-KR" dirty="0" smtClean="0"/>
              <a:t>2</a:t>
            </a:r>
            <a:r>
              <a:rPr lang="ko-KR" altLang="en-US" dirty="0" smtClean="0"/>
              <a:t>학년 특별활동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8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앱창작터</a:t>
            </a:r>
            <a:r>
              <a:rPr lang="ko-KR" altLang="en-US" dirty="0" smtClean="0"/>
              <a:t> 전문과정 일부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한남대학교 특강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부산시교육연수원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유치원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급 정교사 자격연수 특강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6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경상남도교육연수원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스마트교육 연수 강의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8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KCC2012  </a:t>
            </a:r>
            <a:r>
              <a:rPr lang="ko-KR" altLang="en-US" dirty="0" err="1" smtClean="0"/>
              <a:t>튜토리얼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한국정보과학회</a:t>
            </a:r>
            <a:r>
              <a:rPr lang="ko-KR" altLang="en-US" dirty="0" smtClean="0"/>
              <a:t> 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2014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한국방송통신대학교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나만의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온라인 강좌 개설</a:t>
            </a:r>
            <a:r>
              <a:rPr lang="en-US" altLang="ko-KR" dirty="0" smtClean="0"/>
              <a:t>(oer.knou.ac.kr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39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누가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언제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2010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월</a:t>
            </a:r>
            <a:r>
              <a:rPr lang="en-US" altLang="ko-KR" smtClean="0"/>
              <a:t>, </a:t>
            </a:r>
            <a:r>
              <a:rPr lang="ko-KR" altLang="en-US" smtClean="0"/>
              <a:t>구글에서 공개</a:t>
            </a:r>
            <a:endParaRPr lang="en-US" altLang="ko-KR" dirty="0" smtClean="0"/>
          </a:p>
          <a:p>
            <a:pPr lvl="1"/>
            <a:r>
              <a:rPr lang="en-US" altLang="ko-KR" smtClean="0"/>
              <a:t>2012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smtClean="0"/>
              <a:t>월 </a:t>
            </a:r>
            <a:r>
              <a:rPr lang="en-US" altLang="ko-KR" smtClean="0"/>
              <a:t>MIT Center for Mobile Learning </a:t>
            </a:r>
            <a:r>
              <a:rPr lang="ko-KR" altLang="en-US" smtClean="0"/>
              <a:t>에서 운영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누가</a:t>
            </a:r>
            <a:r>
              <a:rPr lang="en-US" altLang="ko-KR" dirty="0" smtClean="0"/>
              <a:t>?</a:t>
            </a:r>
          </a:p>
          <a:p>
            <a:pPr lvl="1"/>
            <a:endParaRPr lang="ko-KR" alt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3918654"/>
            <a:ext cx="1011436" cy="1213724"/>
          </a:xfrm>
          <a:prstGeom prst="rect">
            <a:avLst/>
          </a:prstGeom>
          <a:noFill/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5652120" y="5355330"/>
            <a:ext cx="1997670" cy="23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+mn-lt"/>
                <a:ea typeface="굴림" pitchFamily="50" charset="-127"/>
              </a:rPr>
              <a:t>Dave </a:t>
            </a:r>
            <a:r>
              <a:rPr lang="en-US" altLang="ko-KR" sz="1600" dirty="0" err="1" smtClean="0">
                <a:solidFill>
                  <a:schemeClr val="tx2"/>
                </a:solidFill>
                <a:latin typeface="+mn-lt"/>
                <a:ea typeface="굴림" pitchFamily="50" charset="-127"/>
              </a:rPr>
              <a:t>Wolber</a:t>
            </a:r>
            <a:endParaRPr lang="en-US" altLang="ko-KR" sz="1600" dirty="0">
              <a:solidFill>
                <a:schemeClr val="tx2"/>
              </a:solidFill>
              <a:latin typeface="+mn-lt"/>
              <a:ea typeface="굴림" pitchFamily="50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0498" y="3645024"/>
            <a:ext cx="1179875" cy="1447558"/>
          </a:xfrm>
          <a:prstGeom prst="rect">
            <a:avLst/>
          </a:prstGeom>
          <a:noFill/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547664" y="5355330"/>
            <a:ext cx="1675883" cy="70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altLang="ko-KR" sz="1600">
                <a:solidFill>
                  <a:schemeClr val="tx2"/>
                </a:solidFill>
                <a:latin typeface="+mn-lt"/>
              </a:rPr>
              <a:t>Hal </a:t>
            </a:r>
            <a:r>
              <a:rPr lang="en-US" altLang="ko-KR" sz="1600" smtClean="0">
                <a:solidFill>
                  <a:schemeClr val="tx2"/>
                </a:solidFill>
                <a:latin typeface="+mn-lt"/>
              </a:rPr>
              <a:t>Abelson</a:t>
            </a:r>
          </a:p>
          <a:p>
            <a:pPr algn="ctr">
              <a:lnSpc>
                <a:spcPct val="95000"/>
              </a:lnSpc>
            </a:pPr>
            <a:r>
              <a:rPr lang="en-US" altLang="ko-KR" sz="1600" smtClean="0">
                <a:solidFill>
                  <a:schemeClr val="tx2"/>
                </a:solidFill>
                <a:latin typeface="+mn-lt"/>
              </a:rPr>
              <a:t>Team Leader</a:t>
            </a:r>
          </a:p>
          <a:p>
            <a:pPr algn="ctr">
              <a:lnSpc>
                <a:spcPct val="95000"/>
              </a:lnSpc>
            </a:pPr>
            <a:r>
              <a:rPr lang="en-US" altLang="ko-KR" sz="1600" smtClean="0">
                <a:solidFill>
                  <a:schemeClr val="tx2"/>
                </a:solidFill>
                <a:latin typeface="+mn-lt"/>
              </a:rPr>
              <a:t>EECS, MIT</a:t>
            </a:r>
            <a:endParaRPr lang="en-US" altLang="ko-KR" sz="16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3717032"/>
            <a:ext cx="1780501" cy="1402689"/>
          </a:xfrm>
          <a:prstGeom prst="rect">
            <a:avLst/>
          </a:prstGeom>
          <a:noFill/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904229" y="5337444"/>
            <a:ext cx="1721644" cy="46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+mn-lt"/>
              </a:rPr>
              <a:t>Mark Friedman</a:t>
            </a:r>
            <a:endParaRPr lang="en-US" altLang="ko-KR" sz="1600" dirty="0">
              <a:solidFill>
                <a:schemeClr val="tx2"/>
              </a:solidFill>
              <a:latin typeface="+mn-lt"/>
              <a:ea typeface="굴림" pitchFamily="50" charset="-127"/>
            </a:endParaRPr>
          </a:p>
          <a:p>
            <a:pPr>
              <a:lnSpc>
                <a:spcPct val="95000"/>
              </a:lnSpc>
            </a:pPr>
            <a:endParaRPr lang="en-US" altLang="ko-KR" sz="1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4</a:t>
            </a:fld>
            <a:endParaRPr lang="en-US" altLang="ko-K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질의 및 토의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40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탄생 과정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4513" y="1412875"/>
            <a:ext cx="6403751" cy="4895850"/>
          </a:xfrm>
        </p:spPr>
        <p:txBody>
          <a:bodyPr/>
          <a:lstStyle/>
          <a:p>
            <a:r>
              <a:rPr lang="ko-KR" altLang="en-US" dirty="0" smtClean="0"/>
              <a:t>배경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Smalltalk </a:t>
            </a:r>
            <a:r>
              <a:rPr lang="en-US" altLang="ko-KR" dirty="0" smtClean="0">
                <a:sym typeface="Wingdings" pitchFamily="2" charset="2"/>
              </a:rPr>
              <a:t> Squeak  Scratch …</a:t>
            </a:r>
          </a:p>
          <a:p>
            <a:r>
              <a:rPr lang="ko-KR" altLang="en-US" dirty="0" smtClean="0">
                <a:sym typeface="Wingdings" pitchFamily="2" charset="2"/>
              </a:rPr>
              <a:t>연관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/>
              <a:t>MIT </a:t>
            </a:r>
            <a:r>
              <a:rPr lang="ko-KR" altLang="en-US" dirty="0" err="1" smtClean="0"/>
              <a:t>미디어랩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Lifelong Kindergarten Group</a:t>
            </a:r>
          </a:p>
          <a:p>
            <a:pPr lvl="2"/>
            <a:r>
              <a:rPr lang="en-US" altLang="ko-KR" dirty="0" err="1" smtClean="0"/>
              <a:t>Scheller</a:t>
            </a:r>
            <a:r>
              <a:rPr lang="en-US" altLang="ko-KR" dirty="0" smtClean="0"/>
              <a:t> Teacher Education Program (STEP)</a:t>
            </a:r>
          </a:p>
          <a:p>
            <a:pPr lvl="2"/>
            <a:r>
              <a:rPr lang="en-US" altLang="ko-KR" dirty="0" smtClean="0"/>
              <a:t>Open Blocks Java library</a:t>
            </a:r>
          </a:p>
          <a:p>
            <a:pPr lvl="2"/>
            <a:r>
              <a:rPr lang="en-US" altLang="ko-KR" dirty="0" err="1" smtClean="0"/>
              <a:t>StarLogoTNG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Lego </a:t>
            </a:r>
            <a:r>
              <a:rPr lang="en-US" altLang="ko-KR" dirty="0" err="1" smtClean="0"/>
              <a:t>Mindstorms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5</a:t>
            </a:fld>
            <a:endParaRPr lang="en-US" altLang="ko-KR"/>
          </a:p>
        </p:txBody>
      </p:sp>
      <p:pic>
        <p:nvPicPr>
          <p:cNvPr id="38914" name="Picture 2" descr="http://upload.wikimedia.org/wikipedia/en/c/c0/Smalltalk80boo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00" y="764704"/>
            <a:ext cx="1365151" cy="1800200"/>
          </a:xfrm>
          <a:prstGeom prst="rect">
            <a:avLst/>
          </a:prstGeom>
          <a:noFill/>
        </p:spPr>
      </p:pic>
      <p:pic>
        <p:nvPicPr>
          <p:cNvPr id="38916" name="Picture 4" descr="http://1.bp.blogspot.com/-20VYVBdsE5k/TsFrGkimtDI/AAAAAAAACfM/EAYKzzakyNE/s1600/squeak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3170" y="2636912"/>
            <a:ext cx="1539270" cy="1584176"/>
          </a:xfrm>
          <a:prstGeom prst="rect">
            <a:avLst/>
          </a:prstGeom>
          <a:noFill/>
        </p:spPr>
      </p:pic>
      <p:pic>
        <p:nvPicPr>
          <p:cNvPr id="38918" name="Picture 6" descr="http://i1-news.softpedia-static.com/images/reviews/large/Scratch_Large_0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4293096"/>
            <a:ext cx="3816424" cy="2502835"/>
          </a:xfrm>
          <a:prstGeom prst="rect">
            <a:avLst/>
          </a:prstGeom>
          <a:noFill/>
        </p:spPr>
      </p:pic>
      <p:pic>
        <p:nvPicPr>
          <p:cNvPr id="38920" name="Picture 8" descr="StarLogo TNG 1.5 splash scree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5013176"/>
            <a:ext cx="3152775" cy="1447801"/>
          </a:xfrm>
          <a:prstGeom prst="rect">
            <a:avLst/>
          </a:prstGeom>
          <a:noFill/>
        </p:spPr>
      </p:pic>
      <p:pic>
        <p:nvPicPr>
          <p:cNvPr id="38922" name="Picture 10" descr="nxt2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0112" y="3933056"/>
            <a:ext cx="3222180" cy="276301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인벤터란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sz="2000" i="1" dirty="0" smtClean="0"/>
          </a:p>
          <a:p>
            <a:endParaRPr lang="en-US" altLang="ko-KR" sz="2000" i="1" dirty="0" smtClean="0"/>
          </a:p>
          <a:p>
            <a:endParaRPr lang="en-US" altLang="ko-KR" sz="2000" i="1" dirty="0" smtClean="0"/>
          </a:p>
          <a:p>
            <a:endParaRPr lang="en-US" altLang="ko-KR" sz="2000" i="1" dirty="0" smtClean="0"/>
          </a:p>
          <a:p>
            <a:endParaRPr lang="en-US" altLang="ko-KR" sz="2000" i="1" dirty="0" smtClean="0"/>
          </a:p>
          <a:p>
            <a:endParaRPr lang="en-US" altLang="ko-KR" sz="2000" i="1" dirty="0" smtClean="0"/>
          </a:p>
          <a:p>
            <a:endParaRPr lang="en-US" altLang="ko-KR" sz="2000" i="1" dirty="0" smtClean="0"/>
          </a:p>
          <a:p>
            <a:endParaRPr lang="en-US" altLang="ko-KR" sz="2000" i="1" dirty="0" smtClean="0"/>
          </a:p>
          <a:p>
            <a:endParaRPr lang="en-US" altLang="ko-KR" sz="2000" i="1" dirty="0" smtClean="0"/>
          </a:p>
          <a:p>
            <a:endParaRPr lang="en-US" altLang="ko-KR" sz="2000" i="1" dirty="0" smtClean="0"/>
          </a:p>
          <a:p>
            <a:endParaRPr lang="en-US" altLang="ko-KR" sz="2000" i="1" dirty="0" smtClean="0"/>
          </a:p>
          <a:p>
            <a:endParaRPr lang="en-US" altLang="ko-KR" sz="2000" i="1" dirty="0" smtClean="0"/>
          </a:p>
          <a:p>
            <a:pPr>
              <a:buNone/>
            </a:pPr>
            <a:r>
              <a:rPr lang="en-US" altLang="ko-KR" sz="2000" i="1" dirty="0" smtClean="0">
                <a:solidFill>
                  <a:schemeClr val="accent2"/>
                </a:solidFill>
              </a:rPr>
              <a:t>http://appinventor.mit.edu</a:t>
            </a:r>
          </a:p>
          <a:p>
            <a:endParaRPr lang="ko-KR" altLang="en-US" sz="2000" i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6</a:t>
            </a:fld>
            <a:endParaRPr lang="en-US" altLang="ko-KR"/>
          </a:p>
        </p:txBody>
      </p:sp>
      <p:pic>
        <p:nvPicPr>
          <p:cNvPr id="18434" name="Picture 2" descr="http://explore.appinventor.mit.edu/sites/explore.appinventor.mit.edu/files/AppInventor-Doc-Diagram_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57287"/>
            <a:ext cx="5976664" cy="651207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7</a:t>
            </a:fld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altLang="ko-KR" smtClean="0"/>
              <a:t>App Inventor Designer (2</a:t>
            </a:r>
            <a:r>
              <a:rPr lang="ko-KR" altLang="en-US" smtClean="0"/>
              <a:t>의 </a:t>
            </a:r>
            <a:r>
              <a:rPr lang="en-US" altLang="ko-KR" smtClean="0"/>
              <a:t>1</a:t>
            </a:r>
            <a:r>
              <a:rPr lang="ko-KR" altLang="en-US" smtClean="0"/>
              <a:t>단계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28193"/>
            <a:ext cx="9144000" cy="562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블록 편집기 </a:t>
            </a:r>
            <a:r>
              <a:rPr lang="en-US" altLang="ko-KR" smtClean="0"/>
              <a:t>(2</a:t>
            </a:r>
            <a:r>
              <a:rPr lang="ko-KR" altLang="en-US" smtClean="0"/>
              <a:t>의 </a:t>
            </a:r>
            <a:r>
              <a:rPr lang="en-US" altLang="ko-KR" smtClean="0"/>
              <a:t>2</a:t>
            </a:r>
            <a:r>
              <a:rPr lang="ko-KR" altLang="en-US" smtClean="0"/>
              <a:t>단계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8</a:t>
            </a:fld>
            <a:endParaRPr lang="en-US" altLang="ko-K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04871"/>
            <a:ext cx="9144000" cy="5753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가상폰 </a:t>
            </a:r>
            <a:r>
              <a:rPr lang="en-US" altLang="ko-KR" smtClean="0"/>
              <a:t>(Android Emulator)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Page </a:t>
            </a:r>
            <a:fld id="{1B96D3D4-D084-4DAE-B4FF-FA5DDBDE9654}" type="slidenum">
              <a:rPr lang="en-US" altLang="ko-KR" smtClean="0"/>
              <a:pPr/>
              <a:t>9</a:t>
            </a:fld>
            <a:endParaRPr lang="en-US" altLang="ko-K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55443"/>
            <a:ext cx="9144000" cy="5702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 bwMode="auto">
          <a:xfrm>
            <a:off x="5508104" y="2276872"/>
            <a:ext cx="2160240" cy="432048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  <a:ea typeface="굴림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Palatino Linotype"/>
        <a:ea typeface="바탕"/>
        <a:cs typeface=""/>
      </a:majorFont>
      <a:minorFont>
        <a:latin typeface="Palatino Linotype"/>
        <a:ea typeface="바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latino Linotype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latino Linotype" pitchFamily="18" charset="0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4819</TotalTime>
  <Words>726</Words>
  <Application>Microsoft Office PowerPoint</Application>
  <PresentationFormat>화면 슬라이드 쇼(4:3)</PresentationFormat>
  <Paragraphs>221</Paragraphs>
  <Slides>40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1" baseType="lpstr">
      <vt:lpstr>기본 디자인</vt:lpstr>
      <vt:lpstr>PowerPoint 프레젠테이션</vt:lpstr>
      <vt:lpstr>목차</vt:lpstr>
      <vt:lpstr>앱 인벤터 비전</vt:lpstr>
      <vt:lpstr>누가, 언제</vt:lpstr>
      <vt:lpstr>탄생 과정</vt:lpstr>
      <vt:lpstr>앱 인벤터란?</vt:lpstr>
      <vt:lpstr>App Inventor Designer (2의 1단계)</vt:lpstr>
      <vt:lpstr>블록 편집기 (2의 2단계)</vt:lpstr>
      <vt:lpstr>가상폰 (Android Emulator)</vt:lpstr>
      <vt:lpstr>앱 인벤터 특징</vt:lpstr>
      <vt:lpstr>시작해볼까요?</vt:lpstr>
      <vt:lpstr>1. 자바 가상머신 설치</vt:lpstr>
      <vt:lpstr>2. 구글 계정 필요</vt:lpstr>
      <vt:lpstr>3. Emulator 준비</vt:lpstr>
      <vt:lpstr>3. Emulator – 1) 안드로이드 앱: 폰에서 실행하기</vt:lpstr>
      <vt:lpstr>3. Emulator – 2) 가상폰에서 실행하기</vt:lpstr>
      <vt:lpstr>시작 ! (http://appinventor.mit.edu)  </vt:lpstr>
      <vt:lpstr>앱 인벤터 시연 #1 - 그림판 앱</vt:lpstr>
      <vt:lpstr>앱 인벤터 살펴보기</vt:lpstr>
      <vt:lpstr>앱 인벤터 구조</vt:lpstr>
      <vt:lpstr>1. 콤포넌트</vt:lpstr>
      <vt:lpstr>2. Behavior</vt:lpstr>
      <vt:lpstr>2. Behavior - 계속</vt:lpstr>
      <vt:lpstr>2. Behavior - 계속</vt:lpstr>
      <vt:lpstr>앱 인벤터 프로그래밍</vt:lpstr>
      <vt:lpstr>앱 인벤터 프로그래밍 - 프로그래밍 블록의 종류 (7가지)</vt:lpstr>
      <vt:lpstr>앱 인벤터 프로그래밍 - 프로그래밍 블록의 종류 (7가지)</vt:lpstr>
      <vt:lpstr>앱 인벤터 프로그래밍 - 프로그래밍 블록의 종류 (7가지)</vt:lpstr>
      <vt:lpstr>앱 인벤터 프로그래밍 - 프로그래밍 블록의 종류</vt:lpstr>
      <vt:lpstr>앱 인벤터 프로그래밍 - 프로그래밍 블록의 종류 (7가지)</vt:lpstr>
      <vt:lpstr>앱 인벤터 프로그래밍 - 프로그래밍 블록의 종류 (7가지)</vt:lpstr>
      <vt:lpstr>앱 인벤터 시연 #2 – 두더지 게임</vt:lpstr>
      <vt:lpstr>앱 인벤터 시연 #3 – 웹, 지도</vt:lpstr>
      <vt:lpstr>마무리</vt:lpstr>
      <vt:lpstr>앱 인벤터 활용방안</vt:lpstr>
      <vt:lpstr>관련 링크</vt:lpstr>
      <vt:lpstr>한국방송통신대학교 앱 인벤터 (oer.knou.ac.kr)</vt:lpstr>
      <vt:lpstr>앱 인벤터 관련 책</vt:lpstr>
      <vt:lpstr>소개</vt:lpstr>
      <vt:lpstr>질의 및 토의</vt:lpstr>
    </vt:vector>
  </TitlesOfParts>
  <Company>ksu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Design</dc:title>
  <dc:creator>bkim</dc:creator>
  <cp:lastModifiedBy>user</cp:lastModifiedBy>
  <cp:revision>335</cp:revision>
  <cp:lastPrinted>2000-10-31T01:31:12Z</cp:lastPrinted>
  <dcterms:created xsi:type="dcterms:W3CDTF">1998-06-26T08:07:32Z</dcterms:created>
  <dcterms:modified xsi:type="dcterms:W3CDTF">2018-04-09T01:40:17Z</dcterms:modified>
</cp:coreProperties>
</file>